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64" r:id="rId3"/>
    <p:sldId id="257" r:id="rId4"/>
    <p:sldId id="265" r:id="rId5"/>
    <p:sldId id="266"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58" r:id="rId22"/>
    <p:sldId id="260" r:id="rId23"/>
    <p:sldId id="259" r:id="rId24"/>
    <p:sldId id="261" r:id="rId25"/>
    <p:sldId id="26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637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05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356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818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235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795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51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408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516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196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89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080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38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07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006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40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3216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298CD5-6C1E-4009-B41F-6DF62E31D3BE}" type="datetimeFigureOut">
              <a:rPr lang="en-US" smtClean="0"/>
              <a:pPr/>
              <a:t>8/22/2024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435844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gfuture.collegeboard.org/get-in/applying-101/college-application-checkli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futures.org/?action=sign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ct.org/content/act/en/products-and-services/the-act/registra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atsuite.collegeboard.org/sat/registr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afutures.org/scholarship-search" TargetMode="External"/><Relationship Id="rId2" Type="http://schemas.openxmlformats.org/officeDocument/2006/relationships/hyperlink" Target="https://bigfuture.collegeboard.org/pay-for-college/bigfuture-scholarships?navId=gh-cbos" TargetMode="External"/><Relationship Id="rId1" Type="http://schemas.openxmlformats.org/officeDocument/2006/relationships/slideLayout" Target="../slideLayouts/slideLayout2.xml"/><Relationship Id="rId4" Type="http://schemas.openxmlformats.org/officeDocument/2006/relationships/hyperlink" Target="https://www.gafutures.org/media/iyefodej/fafsa-combined-checklists-fy2024_digital.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afutures.org/media/cdyda10c/fy24_hope-program-summary_digital.pdf" TargetMode="External"/><Relationship Id="rId2" Type="http://schemas.openxmlformats.org/officeDocument/2006/relationships/hyperlink" Target="https://www.gafutures.org/media/scdfe1zp/academic-rigor-course-october-2023-02122024.pdf" TargetMode="External"/><Relationship Id="rId1" Type="http://schemas.openxmlformats.org/officeDocument/2006/relationships/slideLayout" Target="../slideLayouts/slideLayout2.xml"/><Relationship Id="rId4" Type="http://schemas.openxmlformats.org/officeDocument/2006/relationships/hyperlink" Target="https://www.gafutures.org/hope-state-aid-programs/hope-zell-miller-scholarships/hope-scholarship/understanding-the-high-school-hope-gp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This%20link%20gives%20more%20detailed%20information%20about%20each%20scholarship%20https:/www.che.sc.gov/students-families-and-military/scholarships-and-grants-sc-resident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afutures.org/media/jeejxxcu/9th-10th-grade-checklist-fy24_digital.pdf" TargetMode="External"/><Relationship Id="rId2" Type="http://schemas.openxmlformats.org/officeDocument/2006/relationships/hyperlink" Target="https://www.gafutures.org/media/1ejdateg/fy24_paying-for-college_digital.pdf" TargetMode="External"/><Relationship Id="rId1" Type="http://schemas.openxmlformats.org/officeDocument/2006/relationships/slideLayout" Target="../slideLayouts/slideLayout2.xml"/><Relationship Id="rId5" Type="http://schemas.openxmlformats.org/officeDocument/2006/relationships/hyperlink" Target="file:///C:\Users\jreed\Downloads\GAfutures%20Guide%20FY24%20DIGITAL.pdf" TargetMode="External"/><Relationship Id="rId4" Type="http://schemas.openxmlformats.org/officeDocument/2006/relationships/hyperlink" Target="https://www.gafutures.org/media/s5rfkiy4/11th-12th-grade-checklist-fy24_digital.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02" y="1122363"/>
            <a:ext cx="11828477" cy="2761740"/>
          </a:xfrm>
        </p:spPr>
        <p:txBody>
          <a:bodyPr>
            <a:normAutofit fontScale="90000"/>
          </a:bodyPr>
          <a:lstStyle/>
          <a:p>
            <a:pPr algn="ctr"/>
            <a:r>
              <a:rPr lang="en-US" dirty="0" smtClean="0"/>
              <a:t/>
            </a:r>
            <a:br>
              <a:rPr lang="en-US" dirty="0" smtClean="0"/>
            </a:br>
            <a:r>
              <a:rPr lang="en-US" dirty="0" smtClean="0"/>
              <a:t>Dual enrollment</a:t>
            </a:r>
            <a:br>
              <a:rPr lang="en-US" dirty="0" smtClean="0"/>
            </a:br>
            <a:r>
              <a:rPr lang="en-US" dirty="0" smtClean="0"/>
              <a:t>college application process</a:t>
            </a:r>
            <a:br>
              <a:rPr lang="en-US" dirty="0" smtClean="0"/>
            </a:br>
            <a:r>
              <a:rPr lang="en-US" dirty="0" smtClean="0"/>
              <a:t>financial aid</a:t>
            </a:r>
            <a:br>
              <a:rPr lang="en-US" dirty="0" smtClean="0"/>
            </a:br>
            <a:endParaRPr lang="en-US" dirty="0"/>
          </a:p>
        </p:txBody>
      </p:sp>
      <p:sp>
        <p:nvSpPr>
          <p:cNvPr id="3" name="Subtitle 2"/>
          <p:cNvSpPr>
            <a:spLocks noGrp="1"/>
          </p:cNvSpPr>
          <p:nvPr>
            <p:ph type="subTitle" idx="1"/>
          </p:nvPr>
        </p:nvSpPr>
        <p:spPr/>
        <p:txBody>
          <a:bodyPr>
            <a:normAutofit/>
          </a:bodyPr>
          <a:lstStyle/>
          <a:p>
            <a:pPr algn="ctr"/>
            <a:r>
              <a:rPr lang="en-US" sz="3200" dirty="0" smtClean="0"/>
              <a:t>Miss Reed</a:t>
            </a:r>
          </a:p>
          <a:p>
            <a:pPr algn="ctr"/>
            <a:r>
              <a:rPr lang="en-US" sz="3200" dirty="0" smtClean="0"/>
              <a:t>Curtis Baptist School</a:t>
            </a:r>
            <a:endParaRPr lang="en-US" sz="3200" dirty="0"/>
          </a:p>
        </p:txBody>
      </p:sp>
    </p:spTree>
    <p:extLst>
      <p:ext uri="{BB962C8B-B14F-4D97-AF65-F5344CB8AC3E}">
        <p14:creationId xmlns:p14="http://schemas.microsoft.com/office/powerpoint/2010/main" val="363641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I start applying?</a:t>
            </a:r>
          </a:p>
        </p:txBody>
      </p:sp>
      <p:sp>
        <p:nvSpPr>
          <p:cNvPr id="3" name="Content Placeholder 2"/>
          <p:cNvSpPr>
            <a:spLocks noGrp="1"/>
          </p:cNvSpPr>
          <p:nvPr>
            <p:ph idx="1"/>
          </p:nvPr>
        </p:nvSpPr>
        <p:spPr/>
        <p:txBody>
          <a:bodyPr/>
          <a:lstStyle/>
          <a:p>
            <a:r>
              <a:rPr lang="en-US" dirty="0">
                <a:effectLst/>
              </a:rPr>
              <a:t>The summer before your senior year is the best time to start the college application process. Most students do the majority of their application work in the fall of their senior year</a:t>
            </a:r>
            <a:r>
              <a:rPr lang="en-US" dirty="0" smtClean="0">
                <a:effectLst/>
              </a:rPr>
              <a:t>.</a:t>
            </a:r>
          </a:p>
          <a:p>
            <a:r>
              <a:rPr lang="en-US" dirty="0" smtClean="0">
                <a:effectLst/>
              </a:rPr>
              <a:t>Starting this year, students </a:t>
            </a:r>
            <a:r>
              <a:rPr lang="en-US" dirty="0" smtClean="0">
                <a:effectLst/>
              </a:rPr>
              <a:t>will meet with Miss Reed </a:t>
            </a:r>
            <a:r>
              <a:rPr lang="en-US" dirty="0" smtClean="0">
                <a:effectLst/>
              </a:rPr>
              <a:t>annually to discuss </a:t>
            </a:r>
            <a:r>
              <a:rPr lang="en-US" dirty="0" smtClean="0">
                <a:effectLst/>
              </a:rPr>
              <a:t>their graduation plan. During the Fall of their senior year, they will start applying for their college choices.</a:t>
            </a:r>
            <a:endParaRPr lang="en-US" dirty="0"/>
          </a:p>
        </p:txBody>
      </p:sp>
    </p:spTree>
    <p:extLst>
      <p:ext uri="{BB962C8B-B14F-4D97-AF65-F5344CB8AC3E}">
        <p14:creationId xmlns:p14="http://schemas.microsoft.com/office/powerpoint/2010/main" val="401376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good starting point for this process?</a:t>
            </a:r>
          </a:p>
        </p:txBody>
      </p:sp>
      <p:sp>
        <p:nvSpPr>
          <p:cNvPr id="3" name="Content Placeholder 2"/>
          <p:cNvSpPr>
            <a:spLocks noGrp="1"/>
          </p:cNvSpPr>
          <p:nvPr>
            <p:ph idx="1"/>
          </p:nvPr>
        </p:nvSpPr>
        <p:spPr/>
        <p:txBody>
          <a:bodyPr/>
          <a:lstStyle/>
          <a:p>
            <a:r>
              <a:rPr lang="en-US" dirty="0">
                <a:effectLst/>
              </a:rPr>
              <a:t>Find out what goes into an application and begin collecting the materials you need. Create a folder for each college you are applying to. At the front of each folder, put a </a:t>
            </a:r>
            <a:r>
              <a:rPr lang="en-US" dirty="0">
                <a:effectLst/>
                <a:hlinkClick r:id="rId2" tooltip="College Application Checklist"/>
              </a:rPr>
              <a:t>checklist</a:t>
            </a:r>
            <a:r>
              <a:rPr lang="en-US" dirty="0">
                <a:effectLst/>
              </a:rPr>
              <a:t> of what you’ll need for the application and when it’s due.</a:t>
            </a:r>
            <a:endParaRPr lang="en-US" dirty="0"/>
          </a:p>
        </p:txBody>
      </p:sp>
    </p:spTree>
    <p:extLst>
      <p:ext uri="{BB962C8B-B14F-4D97-AF65-F5344CB8AC3E}">
        <p14:creationId xmlns:p14="http://schemas.microsoft.com/office/powerpoint/2010/main" val="282059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colleges should I apply to?</a:t>
            </a:r>
          </a:p>
        </p:txBody>
      </p:sp>
      <p:sp>
        <p:nvSpPr>
          <p:cNvPr id="3" name="Content Placeholder 2"/>
          <p:cNvSpPr>
            <a:spLocks noGrp="1"/>
          </p:cNvSpPr>
          <p:nvPr>
            <p:ph idx="1"/>
          </p:nvPr>
        </p:nvSpPr>
        <p:spPr/>
        <p:txBody>
          <a:bodyPr/>
          <a:lstStyle/>
          <a:p>
            <a:r>
              <a:rPr lang="en-US" dirty="0">
                <a:effectLst/>
              </a:rPr>
              <a:t>College applications cost money. If you can narrow your selection down to three to five colleges, that is a common and manageable number. They should all be colleges you’d be happy to attend. It’s good to apply to some colleges that are a bit of a stretch for you and some that you feel will likely admit you. But most should feel like good, realistic matches.</a:t>
            </a:r>
            <a:endParaRPr lang="en-US" dirty="0"/>
          </a:p>
        </p:txBody>
      </p:sp>
    </p:spTree>
    <p:extLst>
      <p:ext uri="{BB962C8B-B14F-4D97-AF65-F5344CB8AC3E}">
        <p14:creationId xmlns:p14="http://schemas.microsoft.com/office/powerpoint/2010/main" val="10844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the types of admission?</a:t>
            </a:r>
          </a:p>
        </p:txBody>
      </p:sp>
      <p:sp>
        <p:nvSpPr>
          <p:cNvPr id="3" name="Content Placeholder 2"/>
          <p:cNvSpPr>
            <a:spLocks noGrp="1"/>
          </p:cNvSpPr>
          <p:nvPr>
            <p:ph idx="1"/>
          </p:nvPr>
        </p:nvSpPr>
        <p:spPr/>
        <p:txBody>
          <a:bodyPr>
            <a:normAutofit fontScale="70000" lnSpcReduction="20000"/>
          </a:bodyPr>
          <a:lstStyle/>
          <a:p>
            <a:r>
              <a:rPr lang="en-US" u="sng" dirty="0">
                <a:effectLst/>
              </a:rPr>
              <a:t>Early action</a:t>
            </a:r>
            <a:r>
              <a:rPr lang="en-US" dirty="0">
                <a:effectLst/>
              </a:rPr>
              <a:t> is the admissions process where a student applies to a school by the specified deadline and will receive a decision after the school has completed their early action application process.  If admitted to the school, the student may have until a certain date to let the school know if he or she is going to enroll at the school.</a:t>
            </a:r>
          </a:p>
          <a:p>
            <a:r>
              <a:rPr lang="en-US" u="sng" dirty="0">
                <a:effectLst/>
              </a:rPr>
              <a:t>Early decision</a:t>
            </a:r>
            <a:r>
              <a:rPr lang="en-US" dirty="0">
                <a:effectLst/>
              </a:rPr>
              <a:t> is the admissions process where a student will apply to a school by the early decision deadline and will receive a decision after the school has completed their application process for early applicants.  The most significant difference between these two processes is that early decision is </a:t>
            </a:r>
            <a:r>
              <a:rPr lang="en-US" i="1" dirty="0">
                <a:effectLst/>
              </a:rPr>
              <a:t>binding</a:t>
            </a:r>
            <a:r>
              <a:rPr lang="en-US" dirty="0">
                <a:effectLst/>
              </a:rPr>
              <a:t>, which means that any student who applies and is admitted to a school through early decision is expected to enroll.  Early decision applications typically require some type of signed form that indicates this intention to enroll upon admission.  If a student is admitted through early decision, he or she is expected to withdraw all other applications and submit the matriculation fee (or fee waiver) upon receiving the offer.</a:t>
            </a:r>
          </a:p>
          <a:p>
            <a:r>
              <a:rPr lang="en-US" u="sng" dirty="0">
                <a:effectLst/>
              </a:rPr>
              <a:t>Regular decision</a:t>
            </a:r>
            <a:r>
              <a:rPr lang="en-US" dirty="0">
                <a:effectLst/>
              </a:rPr>
              <a:t> is the admissions process where students apply to a school by a deadline and will receive a decision when the school notifies all applicants. The application deadlines for regular decision will vary based on the school but typically range from November to March. </a:t>
            </a:r>
          </a:p>
          <a:p>
            <a:r>
              <a:rPr lang="en-US" u="sng" dirty="0">
                <a:effectLst/>
              </a:rPr>
              <a:t>Rolling admissions</a:t>
            </a:r>
            <a:r>
              <a:rPr lang="en-US" dirty="0">
                <a:effectLst/>
              </a:rPr>
              <a:t> is similar to regular decision except that schools will typically notify students of their admission as soon as all admissions documents have been submitted.  The deadlines will vary by school.</a:t>
            </a:r>
          </a:p>
          <a:p>
            <a:endParaRPr lang="en-US" dirty="0"/>
          </a:p>
        </p:txBody>
      </p:sp>
    </p:spTree>
    <p:extLst>
      <p:ext uri="{BB962C8B-B14F-4D97-AF65-F5344CB8AC3E}">
        <p14:creationId xmlns:p14="http://schemas.microsoft.com/office/powerpoint/2010/main" val="1529070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Plan&amp;Pay4College</a:t>
            </a:r>
          </a:p>
        </p:txBody>
      </p:sp>
      <p:sp>
        <p:nvSpPr>
          <p:cNvPr id="3" name="Content Placeholder 2"/>
          <p:cNvSpPr>
            <a:spLocks noGrp="1"/>
          </p:cNvSpPr>
          <p:nvPr>
            <p:ph idx="1"/>
          </p:nvPr>
        </p:nvSpPr>
        <p:spPr/>
        <p:txBody>
          <a:bodyPr>
            <a:normAutofit fontScale="92500"/>
          </a:bodyPr>
          <a:lstStyle/>
          <a:p>
            <a:r>
              <a:rPr lang="en-US" dirty="0">
                <a:effectLst/>
              </a:rPr>
              <a:t>The Georgia Student Finance Commission believes every Georgia high school graduate should have the opportunity to attend college. With this initiative, GSFC is developing an academic and financial aid profile for high school students to share important information regarding planning for college and aid available to assist with paying for college.</a:t>
            </a:r>
          </a:p>
          <a:p>
            <a:r>
              <a:rPr lang="en-US" dirty="0">
                <a:effectLst/>
              </a:rPr>
              <a:t>By 2025 it is projected that over 60% of the jobs in Georgia will require some form of college education. Whether that's a certificate, associate degree, bachelor's degree – GSFC is here to help you prepare for college!</a:t>
            </a:r>
          </a:p>
          <a:p>
            <a:r>
              <a:rPr lang="en-US" dirty="0">
                <a:effectLst/>
              </a:rPr>
              <a:t>High School Students – create or </a:t>
            </a:r>
            <a:r>
              <a:rPr lang="en-US" dirty="0">
                <a:effectLst/>
                <a:hlinkClick r:id="rId2" tooltip="My GAfutures"/>
              </a:rPr>
              <a:t>sign in to your </a:t>
            </a:r>
            <a:r>
              <a:rPr lang="en-US" dirty="0" err="1">
                <a:effectLst/>
                <a:hlinkClick r:id="rId2" tooltip="My GAfutures"/>
              </a:rPr>
              <a:t>GAfutures</a:t>
            </a:r>
            <a:r>
              <a:rPr lang="en-US" dirty="0">
                <a:effectLst/>
                <a:hlinkClick r:id="rId2" tooltip="My GAfutures"/>
              </a:rPr>
              <a:t> account</a:t>
            </a:r>
            <a:r>
              <a:rPr lang="en-US" dirty="0">
                <a:effectLst/>
              </a:rPr>
              <a:t> to view the 9th through 12th grade Plan&amp;Pay4CollegeGA guide pages.</a:t>
            </a:r>
          </a:p>
          <a:p>
            <a:endParaRPr lang="en-US" dirty="0"/>
          </a:p>
        </p:txBody>
      </p:sp>
    </p:spTree>
    <p:extLst>
      <p:ext uri="{BB962C8B-B14F-4D97-AF65-F5344CB8AC3E}">
        <p14:creationId xmlns:p14="http://schemas.microsoft.com/office/powerpoint/2010/main" val="3811511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lanPay4CollegeG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8026" y="1050358"/>
            <a:ext cx="9555948" cy="468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26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and SAT Testing at Curtis</a:t>
            </a:r>
            <a:endParaRPr lang="en-US" dirty="0"/>
          </a:p>
        </p:txBody>
      </p:sp>
      <p:sp>
        <p:nvSpPr>
          <p:cNvPr id="3" name="Content Placeholder 2"/>
          <p:cNvSpPr>
            <a:spLocks noGrp="1"/>
          </p:cNvSpPr>
          <p:nvPr>
            <p:ph idx="1"/>
          </p:nvPr>
        </p:nvSpPr>
        <p:spPr/>
        <p:txBody>
          <a:bodyPr/>
          <a:lstStyle/>
          <a:p>
            <a:r>
              <a:rPr lang="en-US" dirty="0" smtClean="0"/>
              <a:t>ACT School Day Test Date- November 1, 2024</a:t>
            </a:r>
          </a:p>
          <a:p>
            <a:r>
              <a:rPr lang="en-US" dirty="0" smtClean="0"/>
              <a:t>SAT School Day Test Date- October 4, 2024</a:t>
            </a:r>
          </a:p>
          <a:p>
            <a:endParaRPr lang="en-US" dirty="0"/>
          </a:p>
        </p:txBody>
      </p:sp>
    </p:spTree>
    <p:extLst>
      <p:ext uri="{BB962C8B-B14F-4D97-AF65-F5344CB8AC3E}">
        <p14:creationId xmlns:p14="http://schemas.microsoft.com/office/powerpoint/2010/main" val="124882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Testing</a:t>
            </a:r>
            <a:endParaRPr lang="en-US" dirty="0"/>
          </a:p>
        </p:txBody>
      </p:sp>
      <p:graphicFrame>
        <p:nvGraphicFramePr>
          <p:cNvPr id="4" name="Content Placeholder 3"/>
          <p:cNvGraphicFramePr>
            <a:graphicFrameLocks noGrp="1"/>
          </p:cNvGraphicFramePr>
          <p:nvPr>
            <p:ph idx="1"/>
          </p:nvPr>
        </p:nvGraphicFramePr>
        <p:xfrm>
          <a:off x="1643287" y="2072334"/>
          <a:ext cx="8895900" cy="3742032"/>
        </p:xfrm>
        <a:graphic>
          <a:graphicData uri="http://schemas.openxmlformats.org/drawingml/2006/table">
            <a:tbl>
              <a:tblPr/>
              <a:tblGrid>
                <a:gridCol w="2223975">
                  <a:extLst>
                    <a:ext uri="{9D8B030D-6E8A-4147-A177-3AD203B41FA5}">
                      <a16:colId xmlns:a16="http://schemas.microsoft.com/office/drawing/2014/main" val="1102001570"/>
                    </a:ext>
                  </a:extLst>
                </a:gridCol>
                <a:gridCol w="2223975">
                  <a:extLst>
                    <a:ext uri="{9D8B030D-6E8A-4147-A177-3AD203B41FA5}">
                      <a16:colId xmlns:a16="http://schemas.microsoft.com/office/drawing/2014/main" val="347499125"/>
                    </a:ext>
                  </a:extLst>
                </a:gridCol>
                <a:gridCol w="2223975">
                  <a:extLst>
                    <a:ext uri="{9D8B030D-6E8A-4147-A177-3AD203B41FA5}">
                      <a16:colId xmlns:a16="http://schemas.microsoft.com/office/drawing/2014/main" val="2665167030"/>
                    </a:ext>
                  </a:extLst>
                </a:gridCol>
                <a:gridCol w="2223975">
                  <a:extLst>
                    <a:ext uri="{9D8B030D-6E8A-4147-A177-3AD203B41FA5}">
                      <a16:colId xmlns:a16="http://schemas.microsoft.com/office/drawing/2014/main" val="597820762"/>
                    </a:ext>
                  </a:extLst>
                </a:gridCol>
              </a:tblGrid>
              <a:tr h="1248547">
                <a:tc>
                  <a:txBody>
                    <a:bodyPr/>
                    <a:lstStyle/>
                    <a:p>
                      <a:pPr algn="l" fontAlgn="t"/>
                      <a:r>
                        <a:rPr lang="en-US" sz="1500">
                          <a:effectLst/>
                        </a:rPr>
                        <a:t>Test Date</a:t>
                      </a:r>
                      <a:br>
                        <a:rPr lang="en-US" sz="1500">
                          <a:effectLst/>
                        </a:rPr>
                      </a:br>
                      <a:endParaRPr lang="en-US" sz="1500">
                        <a:effectLst/>
                      </a:endParaRP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500">
                          <a:effectLst/>
                        </a:rPr>
                        <a:t>Regular Registration Deadline</a:t>
                      </a:r>
                      <a:br>
                        <a:rPr lang="en-US" sz="1500">
                          <a:effectLst/>
                        </a:rPr>
                      </a:br>
                      <a:r>
                        <a:rPr lang="en-US" sz="1500">
                          <a:effectLst/>
                        </a:rPr>
                        <a:t>Late Fee Applies After This Date</a:t>
                      </a:r>
                      <a:br>
                        <a:rPr lang="en-US" sz="1500">
                          <a:effectLst/>
                        </a:rPr>
                      </a:br>
                      <a:endParaRPr lang="en-US" sz="1500">
                        <a:effectLst/>
                      </a:endParaRP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500">
                          <a:effectLst/>
                        </a:rPr>
                        <a:t>Late Registration Deadline</a:t>
                      </a:r>
                      <a:br>
                        <a:rPr lang="en-US" sz="1500">
                          <a:effectLst/>
                        </a:rPr>
                      </a:br>
                      <a:endParaRPr lang="en-US" sz="1500">
                        <a:effectLst/>
                      </a:endParaRP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500">
                          <a:effectLst/>
                        </a:rPr>
                        <a:t>Photo Upload and Standby Deadline</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24985303"/>
                  </a:ext>
                </a:extLst>
              </a:tr>
              <a:tr h="349593">
                <a:tc>
                  <a:txBody>
                    <a:bodyPr/>
                    <a:lstStyle/>
                    <a:p>
                      <a:pPr fontAlgn="t"/>
                      <a:r>
                        <a:rPr lang="en-US" sz="1500">
                          <a:effectLst/>
                        </a:rPr>
                        <a:t>September 14, 2024</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August 9</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August 25</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September 6</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7608980"/>
                  </a:ext>
                </a:extLst>
              </a:tr>
              <a:tr h="349593">
                <a:tc>
                  <a:txBody>
                    <a:bodyPr/>
                    <a:lstStyle/>
                    <a:p>
                      <a:pPr fontAlgn="t"/>
                      <a:r>
                        <a:rPr lang="en-US" sz="1500">
                          <a:effectLst/>
                        </a:rPr>
                        <a:t>October 26, 2024</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September 20</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October 7</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October 18</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35020171"/>
                  </a:ext>
                </a:extLst>
              </a:tr>
              <a:tr h="349593">
                <a:tc>
                  <a:txBody>
                    <a:bodyPr/>
                    <a:lstStyle/>
                    <a:p>
                      <a:pPr fontAlgn="t"/>
                      <a:r>
                        <a:rPr lang="en-US" sz="1500">
                          <a:effectLst/>
                        </a:rPr>
                        <a:t>December 14, 2024</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November 8</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November 22</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December 6</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85655632"/>
                  </a:ext>
                </a:extLst>
              </a:tr>
              <a:tr h="349593">
                <a:tc>
                  <a:txBody>
                    <a:bodyPr/>
                    <a:lstStyle/>
                    <a:p>
                      <a:pPr fontAlgn="t"/>
                      <a:r>
                        <a:rPr lang="en-US" sz="1500">
                          <a:effectLst/>
                        </a:rPr>
                        <a:t>February 8, 2025</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January 3</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January 20</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January 31</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08030385"/>
                  </a:ext>
                </a:extLst>
              </a:tr>
              <a:tr h="349593">
                <a:tc>
                  <a:txBody>
                    <a:bodyPr/>
                    <a:lstStyle/>
                    <a:p>
                      <a:pPr fontAlgn="t"/>
                      <a:r>
                        <a:rPr lang="en-US" sz="1500">
                          <a:effectLst/>
                        </a:rPr>
                        <a:t>April 5, 2025</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February 28</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March 16</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March 28</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52508361"/>
                  </a:ext>
                </a:extLst>
              </a:tr>
              <a:tr h="349593">
                <a:tc>
                  <a:txBody>
                    <a:bodyPr/>
                    <a:lstStyle/>
                    <a:p>
                      <a:pPr fontAlgn="t"/>
                      <a:r>
                        <a:rPr lang="en-US" sz="1500">
                          <a:effectLst/>
                        </a:rPr>
                        <a:t>June 14, 2025</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May 9</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May 26</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June 6</a:t>
                      </a:r>
                    </a:p>
                  </a:txBody>
                  <a:tcPr marL="62427" marR="62427" marT="62427" marB="6242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68700211"/>
                  </a:ext>
                </a:extLst>
              </a:tr>
              <a:tr h="349593">
                <a:tc>
                  <a:txBody>
                    <a:bodyPr/>
                    <a:lstStyle/>
                    <a:p>
                      <a:pPr fontAlgn="t"/>
                      <a:r>
                        <a:rPr lang="en-US" sz="1500">
                          <a:effectLst/>
                        </a:rPr>
                        <a:t>July 12, 2025*</a:t>
                      </a:r>
                    </a:p>
                  </a:txBody>
                  <a:tcPr marL="62427" marR="62427" marT="62427" marB="62427">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500">
                          <a:effectLst/>
                        </a:rPr>
                        <a:t>June 6</a:t>
                      </a:r>
                    </a:p>
                  </a:txBody>
                  <a:tcPr marL="62427" marR="62427" marT="62427" marB="62427">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500">
                          <a:effectLst/>
                        </a:rPr>
                        <a:t>June 20</a:t>
                      </a:r>
                    </a:p>
                  </a:txBody>
                  <a:tcPr marL="62427" marR="62427" marT="62427" marB="62427">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500" dirty="0">
                          <a:effectLst/>
                        </a:rPr>
                        <a:t>July 4</a:t>
                      </a:r>
                    </a:p>
                  </a:txBody>
                  <a:tcPr marL="62427" marR="62427" marT="62427" marB="62427">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2773764850"/>
                  </a:ext>
                </a:extLst>
              </a:tr>
            </a:tbl>
          </a:graphicData>
        </a:graphic>
      </p:graphicFrame>
      <p:sp>
        <p:nvSpPr>
          <p:cNvPr id="5" name="Rectangle 1"/>
          <p:cNvSpPr>
            <a:spLocks noChangeArrowheads="1"/>
          </p:cNvSpPr>
          <p:nvPr/>
        </p:nvSpPr>
        <p:spPr bwMode="auto">
          <a:xfrm>
            <a:off x="0" y="0"/>
            <a:ext cx="12192000" cy="457200"/>
          </a:xfrm>
          <a:prstGeom prst="rect">
            <a:avLst/>
          </a:prstGeom>
          <a:solidFill>
            <a:srgbClr val="F2F4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8700" rIns="91440" bIns="7935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002D61"/>
                </a:solidFill>
                <a:effectLst/>
                <a:latin typeface="Helvetica Neue"/>
              </a:rPr>
              <a:t>2024-2025 National Test Dates Schedule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276837" y="6133147"/>
            <a:ext cx="11459360" cy="646331"/>
          </a:xfrm>
          <a:prstGeom prst="rect">
            <a:avLst/>
          </a:prstGeom>
        </p:spPr>
        <p:txBody>
          <a:bodyPr wrap="square">
            <a:spAutoFit/>
          </a:bodyPr>
          <a:lstStyle/>
          <a:p>
            <a:r>
              <a:rPr lang="en-US" dirty="0" smtClean="0"/>
              <a:t>Link to register </a:t>
            </a:r>
            <a:r>
              <a:rPr lang="en-US" dirty="0" smtClean="0">
                <a:hlinkClick r:id="rId2"/>
              </a:rPr>
              <a:t>https</a:t>
            </a:r>
            <a:r>
              <a:rPr lang="en-US" dirty="0">
                <a:hlinkClick r:id="rId2"/>
              </a:rPr>
              <a:t>://</a:t>
            </a:r>
            <a:r>
              <a:rPr lang="en-US" dirty="0" smtClean="0">
                <a:hlinkClick r:id="rId2"/>
              </a:rPr>
              <a:t>www.act.org/content/act/en/products-and-services/the-act/registration.html</a:t>
            </a:r>
            <a:endParaRPr lang="en-US" dirty="0" smtClean="0"/>
          </a:p>
          <a:p>
            <a:endParaRPr lang="en-US" dirty="0"/>
          </a:p>
        </p:txBody>
      </p:sp>
    </p:spTree>
    <p:extLst>
      <p:ext uri="{BB962C8B-B14F-4D97-AF65-F5344CB8AC3E}">
        <p14:creationId xmlns:p14="http://schemas.microsoft.com/office/powerpoint/2010/main" val="59768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23039"/>
            <a:ext cx="10353761" cy="1326321"/>
          </a:xfrm>
        </p:spPr>
        <p:txBody>
          <a:bodyPr/>
          <a:lstStyle/>
          <a:p>
            <a:r>
              <a:rPr lang="en-US" dirty="0" smtClean="0"/>
              <a:t>SAT Testing</a:t>
            </a:r>
            <a:endParaRPr lang="en-US" dirty="0"/>
          </a:p>
        </p:txBody>
      </p:sp>
      <p:sp>
        <p:nvSpPr>
          <p:cNvPr id="3" name="Content Placeholder 2"/>
          <p:cNvSpPr>
            <a:spLocks noGrp="1"/>
          </p:cNvSpPr>
          <p:nvPr>
            <p:ph idx="1"/>
          </p:nvPr>
        </p:nvSpPr>
        <p:spPr>
          <a:xfrm>
            <a:off x="913794" y="1535185"/>
            <a:ext cx="10671401" cy="4815281"/>
          </a:xfrm>
        </p:spPr>
        <p:txBody>
          <a:bodyPr>
            <a:normAutofit fontScale="70000" lnSpcReduction="20000"/>
          </a:bodyPr>
          <a:lstStyle/>
          <a:p>
            <a:r>
              <a:rPr lang="en-US" dirty="0" smtClean="0"/>
              <a:t>August 2024–June 2025 Test Dates</a:t>
            </a:r>
          </a:p>
          <a:p>
            <a:r>
              <a:rPr lang="en-US" dirty="0" smtClean="0"/>
              <a:t>These test dates and deadlines apply to all students—U.S. and international—taking the SAT:</a:t>
            </a:r>
          </a:p>
          <a:p>
            <a:endParaRPr lang="en-US" dirty="0" smtClean="0"/>
          </a:p>
          <a:p>
            <a:r>
              <a:rPr lang="en-US" dirty="0" smtClean="0"/>
              <a:t>SAT Test Date*	     Registration Deadline	                     Deadline for Changes, Regular Cancellation, and Late Registration**</a:t>
            </a:r>
          </a:p>
          <a:p>
            <a:r>
              <a:rPr lang="en-US" dirty="0" smtClean="0"/>
              <a:t>Aug 24, 2024	             Aug 9, 2024	                                                                 Aug 13, 2024</a:t>
            </a:r>
          </a:p>
          <a:p>
            <a:r>
              <a:rPr lang="en-US" dirty="0" smtClean="0"/>
              <a:t>Oct 5, 2024	             Sept 20, 2024                                                                      Sept 24, 2024</a:t>
            </a:r>
          </a:p>
          <a:p>
            <a:r>
              <a:rPr lang="en-US" dirty="0" smtClean="0"/>
              <a:t>Nov 2, 2024	             Oct 18, 2024                                                                        Oct 22, 2024</a:t>
            </a:r>
          </a:p>
          <a:p>
            <a:r>
              <a:rPr lang="en-US" dirty="0" smtClean="0"/>
              <a:t>Dec 7, 2024	             Nov 22, 2024                                                                        Nov 26, 2024</a:t>
            </a:r>
          </a:p>
          <a:p>
            <a:r>
              <a:rPr lang="en-US" dirty="0" smtClean="0"/>
              <a:t>Mar 8, 2025	              Feb 21, 2025                                                                       Feb 25, 2025</a:t>
            </a:r>
          </a:p>
          <a:p>
            <a:r>
              <a:rPr lang="en-US" dirty="0" smtClean="0"/>
              <a:t>May 3, 2025	             Apr 18, 2025                                                                        April 22, 2025</a:t>
            </a:r>
          </a:p>
          <a:p>
            <a:r>
              <a:rPr lang="en-US" dirty="0" smtClean="0"/>
              <a:t>June 7, 2025	             May 22, 2025                                                                        May 27, 2025</a:t>
            </a:r>
          </a:p>
          <a:p>
            <a:endParaRPr lang="en-US" dirty="0"/>
          </a:p>
          <a:p>
            <a:r>
              <a:rPr lang="en-US" dirty="0" smtClean="0"/>
              <a:t>Link to register </a:t>
            </a:r>
            <a:r>
              <a:rPr lang="en-US" dirty="0" smtClean="0">
                <a:hlinkClick r:id="rId2"/>
              </a:rPr>
              <a:t>https</a:t>
            </a:r>
            <a:r>
              <a:rPr lang="en-US" dirty="0">
                <a:hlinkClick r:id="rId2"/>
              </a:rPr>
              <a:t>://</a:t>
            </a:r>
            <a:r>
              <a:rPr lang="en-US" dirty="0" smtClean="0">
                <a:hlinkClick r:id="rId2"/>
              </a:rPr>
              <a:t>satsuite.collegeboard.org/sat/registration</a:t>
            </a:r>
            <a:endParaRPr lang="en-US" dirty="0" smtClean="0"/>
          </a:p>
          <a:p>
            <a:endParaRPr lang="en-US" dirty="0"/>
          </a:p>
        </p:txBody>
      </p:sp>
    </p:spTree>
    <p:extLst>
      <p:ext uri="{BB962C8B-B14F-4D97-AF65-F5344CB8AC3E}">
        <p14:creationId xmlns:p14="http://schemas.microsoft.com/office/powerpoint/2010/main" val="104494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ACT/SAT </a:t>
            </a:r>
            <a:r>
              <a:rPr lang="en-US" dirty="0" err="1" smtClean="0"/>
              <a:t>Superscoring</a:t>
            </a:r>
            <a:endParaRPr lang="en-US" dirty="0"/>
          </a:p>
        </p:txBody>
      </p:sp>
      <p:sp>
        <p:nvSpPr>
          <p:cNvPr id="3" name="Content Placeholder 2"/>
          <p:cNvSpPr>
            <a:spLocks noGrp="1"/>
          </p:cNvSpPr>
          <p:nvPr>
            <p:ph idx="1"/>
          </p:nvPr>
        </p:nvSpPr>
        <p:spPr/>
        <p:txBody>
          <a:bodyPr/>
          <a:lstStyle/>
          <a:p>
            <a:r>
              <a:rPr lang="en-US" dirty="0" smtClean="0"/>
              <a:t>Many colleges </a:t>
            </a:r>
            <a:r>
              <a:rPr lang="en-US" dirty="0" err="1" smtClean="0"/>
              <a:t>SuperScore</a:t>
            </a:r>
            <a:r>
              <a:rPr lang="en-US" dirty="0" smtClean="0"/>
              <a:t> during their application process</a:t>
            </a:r>
          </a:p>
          <a:p>
            <a:r>
              <a:rPr lang="en-US" dirty="0" smtClean="0"/>
              <a:t>Schools who </a:t>
            </a:r>
            <a:r>
              <a:rPr lang="en-US" dirty="0" err="1" smtClean="0"/>
              <a:t>SuperScore</a:t>
            </a:r>
            <a:r>
              <a:rPr lang="en-US" dirty="0" smtClean="0"/>
              <a:t> the SAT combine the top reading and top math score</a:t>
            </a:r>
          </a:p>
          <a:p>
            <a:r>
              <a:rPr lang="en-US" dirty="0" smtClean="0"/>
              <a:t>School who </a:t>
            </a:r>
            <a:r>
              <a:rPr lang="en-US" dirty="0" err="1" smtClean="0"/>
              <a:t>SuperScore</a:t>
            </a:r>
            <a:r>
              <a:rPr lang="en-US" dirty="0" smtClean="0"/>
              <a:t> the ACT combine the top subject area scores and divide by four, giving you a new Composite score. </a:t>
            </a:r>
            <a:endParaRPr lang="en-US" dirty="0"/>
          </a:p>
        </p:txBody>
      </p:sp>
    </p:spTree>
    <p:extLst>
      <p:ext uri="{BB962C8B-B14F-4D97-AF65-F5344CB8AC3E}">
        <p14:creationId xmlns:p14="http://schemas.microsoft.com/office/powerpoint/2010/main" val="413808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dual enrollment??</a:t>
            </a:r>
            <a:endParaRPr lang="en-US" dirty="0"/>
          </a:p>
        </p:txBody>
      </p:sp>
      <p:sp>
        <p:nvSpPr>
          <p:cNvPr id="3" name="Content Placeholder 2"/>
          <p:cNvSpPr>
            <a:spLocks noGrp="1"/>
          </p:cNvSpPr>
          <p:nvPr>
            <p:ph idx="1"/>
          </p:nvPr>
        </p:nvSpPr>
        <p:spPr/>
        <p:txBody>
          <a:bodyPr/>
          <a:lstStyle/>
          <a:p>
            <a:r>
              <a:rPr lang="en-US" dirty="0" smtClean="0"/>
              <a:t>Dual Enrollment is a program where high school students can take classes through a Georgia college or University which results in college AND high school credit!!</a:t>
            </a:r>
          </a:p>
          <a:p>
            <a:endParaRPr lang="en-US" dirty="0"/>
          </a:p>
          <a:p>
            <a:r>
              <a:rPr lang="en-US" dirty="0" smtClean="0"/>
              <a:t>Dual Enrollment in the state of Georgia is FREE for students!</a:t>
            </a:r>
          </a:p>
          <a:p>
            <a:endParaRPr lang="en-US" dirty="0"/>
          </a:p>
          <a:p>
            <a:r>
              <a:rPr lang="en-US" dirty="0" smtClean="0"/>
              <a:t>Students who live in South Carolina can still get their classes paid for as long as they take their Dual Enrollment classes at a Georgia college or university.</a:t>
            </a:r>
            <a:endParaRPr lang="en-US" dirty="0"/>
          </a:p>
        </p:txBody>
      </p:sp>
    </p:spTree>
    <p:extLst>
      <p:ext uri="{BB962C8B-B14F-4D97-AF65-F5344CB8AC3E}">
        <p14:creationId xmlns:p14="http://schemas.microsoft.com/office/powerpoint/2010/main" val="1233587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83" y="2304176"/>
            <a:ext cx="10353761" cy="1898708"/>
          </a:xfrm>
        </p:spPr>
        <p:txBody>
          <a:bodyPr>
            <a:normAutofit/>
          </a:bodyPr>
          <a:lstStyle/>
          <a:p>
            <a:r>
              <a:rPr lang="en-US" sz="4800" dirty="0" smtClean="0"/>
              <a:t>Financial Aid</a:t>
            </a:r>
            <a:endParaRPr lang="en-US" sz="4800" dirty="0"/>
          </a:p>
        </p:txBody>
      </p:sp>
    </p:spTree>
    <p:extLst>
      <p:ext uri="{BB962C8B-B14F-4D97-AF65-F5344CB8AC3E}">
        <p14:creationId xmlns:p14="http://schemas.microsoft.com/office/powerpoint/2010/main" val="3682824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aid</a:t>
            </a:r>
            <a:endParaRPr lang="en-US" dirty="0"/>
          </a:p>
        </p:txBody>
      </p:sp>
      <p:sp>
        <p:nvSpPr>
          <p:cNvPr id="3" name="Content Placeholder 2"/>
          <p:cNvSpPr>
            <a:spLocks noGrp="1"/>
          </p:cNvSpPr>
          <p:nvPr>
            <p:ph idx="1"/>
          </p:nvPr>
        </p:nvSpPr>
        <p:spPr>
          <a:xfrm>
            <a:off x="46892" y="1735015"/>
            <a:ext cx="11939954" cy="4935416"/>
          </a:xfrm>
        </p:spPr>
        <p:txBody>
          <a:bodyPr>
            <a:normAutofit fontScale="85000" lnSpcReduction="10000"/>
          </a:bodyPr>
          <a:lstStyle/>
          <a:p>
            <a:pPr lvl="1">
              <a:buClrTx/>
            </a:pPr>
            <a:r>
              <a:rPr lang="en-US" dirty="0" smtClean="0"/>
              <a:t>I will send out scholarship opportunities as I see them</a:t>
            </a:r>
          </a:p>
          <a:p>
            <a:pPr lvl="1">
              <a:buClrTx/>
            </a:pPr>
            <a:r>
              <a:rPr lang="en-US" dirty="0" smtClean="0"/>
              <a:t>College </a:t>
            </a:r>
            <a:r>
              <a:rPr lang="en-US" dirty="0"/>
              <a:t>Board </a:t>
            </a:r>
            <a:r>
              <a:rPr lang="en-US" dirty="0" smtClean="0"/>
              <a:t>has the </a:t>
            </a:r>
            <a:r>
              <a:rPr lang="en-US" dirty="0" err="1" smtClean="0"/>
              <a:t>BigFuture</a:t>
            </a:r>
            <a:r>
              <a:rPr lang="en-US" dirty="0" smtClean="0"/>
              <a:t> Scholarships. No </a:t>
            </a:r>
            <a:r>
              <a:rPr lang="en-US" dirty="0"/>
              <a:t>essay, no minimum GPA or test score, or citizenship requirements. Just follow the steps for chances to win. The more steps you complete and the earlier you start, the more chances you have to win</a:t>
            </a:r>
            <a:r>
              <a:rPr lang="en-US" dirty="0" smtClean="0"/>
              <a:t>!  Here is the link to access this </a:t>
            </a:r>
            <a:r>
              <a:rPr lang="en-US" dirty="0"/>
              <a:t>scholarship opportunity: </a:t>
            </a:r>
            <a:r>
              <a:rPr lang="en-US" dirty="0">
                <a:hlinkClick r:id="rId2"/>
              </a:rPr>
              <a:t>https://</a:t>
            </a:r>
            <a:r>
              <a:rPr lang="en-US" dirty="0" smtClean="0">
                <a:hlinkClick r:id="rId2"/>
              </a:rPr>
              <a:t>bigfuture.collegeboard.org/pay-for-college/bigfuture-scholarships?navId=gh-cbos</a:t>
            </a:r>
            <a:endParaRPr lang="en-US" dirty="0" smtClean="0"/>
          </a:p>
          <a:p>
            <a:pPr lvl="1">
              <a:buClrTx/>
            </a:pPr>
            <a:r>
              <a:rPr lang="en-US" dirty="0" err="1" smtClean="0"/>
              <a:t>GAFutures</a:t>
            </a:r>
            <a:r>
              <a:rPr lang="en-US" dirty="0" smtClean="0"/>
              <a:t> has a section where you can search categories to find potential scholarship opportunities. Here </a:t>
            </a:r>
            <a:r>
              <a:rPr lang="en-US" dirty="0"/>
              <a:t>is the link </a:t>
            </a:r>
            <a:r>
              <a:rPr lang="en-US" dirty="0">
                <a:hlinkClick r:id="rId3"/>
              </a:rPr>
              <a:t>https://</a:t>
            </a:r>
            <a:r>
              <a:rPr lang="en-US" dirty="0" smtClean="0">
                <a:hlinkClick r:id="rId3"/>
              </a:rPr>
              <a:t>www.gafutures.org/scholarship-search</a:t>
            </a:r>
            <a:endParaRPr lang="en-US" dirty="0" smtClean="0"/>
          </a:p>
          <a:p>
            <a:pPr lvl="1">
              <a:buClrTx/>
            </a:pPr>
            <a:r>
              <a:rPr lang="en-US" dirty="0"/>
              <a:t>FAFSA The Free Application for Federal Student Aid (FAFSA) is the main application used to apply for federal or state-supported financial aid to pay for a college education. Completing and submitting the FAFSA is free, easy and provides you access to the largest source of financial aid </a:t>
            </a:r>
            <a:r>
              <a:rPr lang="en-US" dirty="0" smtClean="0"/>
              <a:t>available.</a:t>
            </a:r>
          </a:p>
          <a:p>
            <a:pPr lvl="2">
              <a:buClrTx/>
            </a:pPr>
            <a:r>
              <a:rPr lang="en-US" dirty="0" smtClean="0"/>
              <a:t>Financial </a:t>
            </a:r>
            <a:r>
              <a:rPr lang="en-US" dirty="0"/>
              <a:t>aid covers expenses like tuition and fees, room and board, books and supplies, transportation and other college-related expenses. The FAFSA can be used to determine eligibility </a:t>
            </a:r>
            <a:r>
              <a:rPr lang="en-US" dirty="0" smtClean="0"/>
              <a:t>for:</a:t>
            </a:r>
          </a:p>
          <a:p>
            <a:pPr lvl="2">
              <a:buClrTx/>
            </a:pPr>
            <a:r>
              <a:rPr lang="en-US" dirty="0" smtClean="0"/>
              <a:t>Federal </a:t>
            </a:r>
            <a:r>
              <a:rPr lang="en-US" dirty="0"/>
              <a:t>Student Aid – Pell Grants and student </a:t>
            </a:r>
            <a:r>
              <a:rPr lang="en-US" dirty="0" smtClean="0"/>
              <a:t>loans.</a:t>
            </a:r>
          </a:p>
          <a:p>
            <a:pPr lvl="2">
              <a:buClrTx/>
            </a:pPr>
            <a:r>
              <a:rPr lang="en-US" dirty="0" smtClean="0"/>
              <a:t>State </a:t>
            </a:r>
            <a:r>
              <a:rPr lang="en-US" dirty="0"/>
              <a:t>Financial Aid – HOPE Scholarship and Grant </a:t>
            </a:r>
            <a:r>
              <a:rPr lang="en-US" dirty="0" smtClean="0"/>
              <a:t>programs.</a:t>
            </a:r>
          </a:p>
          <a:p>
            <a:pPr lvl="2">
              <a:buClrTx/>
            </a:pPr>
            <a:r>
              <a:rPr lang="en-US" dirty="0" smtClean="0"/>
              <a:t>Institutional </a:t>
            </a:r>
            <a:r>
              <a:rPr lang="en-US" dirty="0"/>
              <a:t>Financial Aid – Institutional Scholarships offered by a </a:t>
            </a:r>
            <a:r>
              <a:rPr lang="en-US" dirty="0" smtClean="0"/>
              <a:t>college.</a:t>
            </a:r>
          </a:p>
          <a:p>
            <a:pPr lvl="2">
              <a:buClrTx/>
            </a:pPr>
            <a:r>
              <a:rPr lang="en-US" dirty="0" smtClean="0"/>
              <a:t>Private </a:t>
            </a:r>
            <a:r>
              <a:rPr lang="en-US" dirty="0"/>
              <a:t>Financial Aid – Private Scholarships provided by businesses or other organizations</a:t>
            </a:r>
            <a:r>
              <a:rPr lang="en-US" dirty="0" smtClean="0"/>
              <a:t>.</a:t>
            </a:r>
          </a:p>
          <a:p>
            <a:pPr lvl="1">
              <a:buClrTx/>
            </a:pPr>
            <a:r>
              <a:rPr lang="en-US" dirty="0" smtClean="0">
                <a:solidFill>
                  <a:prstClr val="black"/>
                </a:solidFill>
              </a:rPr>
              <a:t>Link to the </a:t>
            </a:r>
            <a:r>
              <a:rPr lang="en-US" dirty="0">
                <a:solidFill>
                  <a:prstClr val="black"/>
                </a:solidFill>
              </a:rPr>
              <a:t>FAFSA pamphlet </a:t>
            </a:r>
            <a:r>
              <a:rPr lang="en-US" dirty="0">
                <a:solidFill>
                  <a:prstClr val="black"/>
                </a:solidFill>
                <a:hlinkClick r:id="rId4"/>
              </a:rPr>
              <a:t>https://</a:t>
            </a:r>
            <a:r>
              <a:rPr lang="en-US" dirty="0" smtClean="0">
                <a:solidFill>
                  <a:prstClr val="black"/>
                </a:solidFill>
                <a:hlinkClick r:id="rId4"/>
              </a:rPr>
              <a:t>www.gafutures.org/media/iyefodej/fafsa-combined-checklists-fy2024_digital.pdf</a:t>
            </a:r>
            <a:endParaRPr lang="en-US" dirty="0" smtClean="0">
              <a:solidFill>
                <a:prstClr val="black"/>
              </a:solidFill>
            </a:endParaRPr>
          </a:p>
          <a:p>
            <a:pPr lvl="1">
              <a:buClrTx/>
            </a:pPr>
            <a:endParaRPr lang="en-US" dirty="0">
              <a:solidFill>
                <a:prstClr val="black"/>
              </a:solidFill>
            </a:endParaRPr>
          </a:p>
          <a:p>
            <a:pPr lvl="2">
              <a:buClrTx/>
            </a:pPr>
            <a:endParaRPr lang="en-US" dirty="0" smtClean="0"/>
          </a:p>
          <a:p>
            <a:pPr marL="310896" lvl="2" indent="0">
              <a:buClrTx/>
              <a:buNone/>
            </a:pPr>
            <a:endParaRPr lang="en-US" dirty="0"/>
          </a:p>
          <a:p>
            <a:pPr lvl="2">
              <a:buClrTx/>
            </a:pPr>
            <a:endParaRPr lang="en-US" dirty="0"/>
          </a:p>
        </p:txBody>
      </p:sp>
    </p:spTree>
    <p:extLst>
      <p:ext uri="{BB962C8B-B14F-4D97-AF65-F5344CB8AC3E}">
        <p14:creationId xmlns:p14="http://schemas.microsoft.com/office/powerpoint/2010/main" val="3802530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HOPE Scholarship</a:t>
            </a:r>
            <a:endParaRPr lang="en-US" dirty="0"/>
          </a:p>
        </p:txBody>
      </p:sp>
      <p:sp>
        <p:nvSpPr>
          <p:cNvPr id="3" name="Content Placeholder 2"/>
          <p:cNvSpPr>
            <a:spLocks noGrp="1"/>
          </p:cNvSpPr>
          <p:nvPr>
            <p:ph idx="1"/>
          </p:nvPr>
        </p:nvSpPr>
        <p:spPr>
          <a:xfrm>
            <a:off x="97252" y="1557716"/>
            <a:ext cx="11986846" cy="5178643"/>
          </a:xfrm>
        </p:spPr>
        <p:txBody>
          <a:bodyPr>
            <a:normAutofit/>
          </a:bodyPr>
          <a:lstStyle/>
          <a:p>
            <a:pPr lvl="1">
              <a:buClrTx/>
            </a:pPr>
            <a:r>
              <a:rPr lang="en-US" dirty="0"/>
              <a:t>HOPE Scholarship is only for Georgia residents. I will submit the students final transcript after they graduate. There is nothing you have to upload. The requirements for HOPE Scholarship </a:t>
            </a:r>
            <a:r>
              <a:rPr lang="en-US" dirty="0" smtClean="0"/>
              <a:t>are:</a:t>
            </a:r>
            <a:endParaRPr lang="en-US" dirty="0"/>
          </a:p>
          <a:p>
            <a:pPr lvl="2">
              <a:buClrTx/>
            </a:pPr>
            <a:r>
              <a:rPr lang="en-US" dirty="0"/>
              <a:t>HOPE Scholarship Academic Eligibility Requirements as an entering freshman at an eligible college or university in Georgia (after high school graduation or home study completion)</a:t>
            </a:r>
          </a:p>
          <a:p>
            <a:pPr lvl="2">
              <a:buClrTx/>
            </a:pPr>
            <a:r>
              <a:rPr lang="en-US" dirty="0"/>
              <a:t>Meet the following criteria:</a:t>
            </a:r>
          </a:p>
          <a:p>
            <a:pPr lvl="2">
              <a:buClrTx/>
            </a:pPr>
            <a:r>
              <a:rPr lang="en-US" dirty="0"/>
              <a:t>Graduate with a minimum 3.0 calculated HOPE GPA.</a:t>
            </a:r>
          </a:p>
          <a:p>
            <a:pPr lvl="2">
              <a:buClrTx/>
            </a:pPr>
            <a:r>
              <a:rPr lang="en-US" dirty="0"/>
              <a:t>Earn a minimum of four full rigor credits from the </a:t>
            </a:r>
            <a:r>
              <a:rPr lang="en-US" dirty="0">
                <a:hlinkClick r:id="rId2"/>
              </a:rPr>
              <a:t>https://</a:t>
            </a:r>
            <a:r>
              <a:rPr lang="en-US" dirty="0" smtClean="0">
                <a:hlinkClick r:id="rId2"/>
              </a:rPr>
              <a:t>www.gafutures.org/media/scdfe1zp/academic-rigor-course-october-2023-02122024.pdf</a:t>
            </a:r>
            <a:endParaRPr lang="en-US" dirty="0" smtClean="0"/>
          </a:p>
          <a:p>
            <a:pPr lvl="2">
              <a:buClrTx/>
            </a:pPr>
            <a:r>
              <a:rPr lang="en-US" dirty="0" smtClean="0"/>
              <a:t>Here is a digital copy of the HOPE program pamphlet that helps explain the scholarship </a:t>
            </a:r>
            <a:r>
              <a:rPr lang="en-US" dirty="0" smtClean="0">
                <a:hlinkClick r:id="rId3"/>
              </a:rPr>
              <a:t>https</a:t>
            </a:r>
            <a:r>
              <a:rPr lang="en-US" dirty="0">
                <a:hlinkClick r:id="rId3"/>
              </a:rPr>
              <a:t>://</a:t>
            </a:r>
            <a:r>
              <a:rPr lang="en-US" dirty="0" smtClean="0">
                <a:hlinkClick r:id="rId3"/>
              </a:rPr>
              <a:t>www.gafutures.org/media/cdyda10c/fy24_hope-program-summary_digital.pdf</a:t>
            </a:r>
            <a:endParaRPr lang="en-US" dirty="0" smtClean="0"/>
          </a:p>
          <a:p>
            <a:pPr lvl="2">
              <a:buClrTx/>
            </a:pPr>
            <a:endParaRPr lang="en-US" dirty="0"/>
          </a:p>
          <a:p>
            <a:pPr lvl="1"/>
            <a:r>
              <a:rPr lang="en-US" dirty="0" smtClean="0">
                <a:solidFill>
                  <a:prstClr val="white"/>
                </a:solidFill>
              </a:rPr>
              <a:t>Understanding the HOPE GPA:</a:t>
            </a:r>
          </a:p>
          <a:p>
            <a:pPr lvl="2"/>
            <a:r>
              <a:rPr lang="en-US" dirty="0">
                <a:solidFill>
                  <a:prstClr val="white"/>
                </a:solidFill>
                <a:hlinkClick r:id="rId4"/>
              </a:rPr>
              <a:t>https://www.gafutures.org/hope-state-aid-programs/hope-zell-miller-scholarships/hope-scholarship/understanding-the-high-school-hope-gpa</a:t>
            </a:r>
            <a:r>
              <a:rPr lang="en-US" dirty="0" smtClean="0">
                <a:solidFill>
                  <a:prstClr val="white"/>
                </a:solidFill>
                <a:hlinkClick r:id="rId4"/>
              </a:rPr>
              <a:t>/</a:t>
            </a:r>
            <a:endParaRPr lang="en-US" dirty="0" smtClean="0">
              <a:solidFill>
                <a:prstClr val="white"/>
              </a:solidFill>
            </a:endParaRPr>
          </a:p>
          <a:p>
            <a:pPr lvl="2"/>
            <a:endParaRPr lang="en-US" dirty="0">
              <a:solidFill>
                <a:prstClr val="white"/>
              </a:solidFill>
            </a:endParaRPr>
          </a:p>
          <a:p>
            <a:pPr lvl="2">
              <a:buClrTx/>
            </a:pPr>
            <a:endParaRPr lang="en-US" dirty="0"/>
          </a:p>
        </p:txBody>
      </p:sp>
    </p:spTree>
    <p:extLst>
      <p:ext uri="{BB962C8B-B14F-4D97-AF65-F5344CB8AC3E}">
        <p14:creationId xmlns:p14="http://schemas.microsoft.com/office/powerpoint/2010/main" val="172287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0" y="303862"/>
            <a:ext cx="9720072" cy="1499616"/>
          </a:xfrm>
        </p:spPr>
        <p:txBody>
          <a:bodyPr/>
          <a:lstStyle/>
          <a:p>
            <a:pPr algn="ctr"/>
            <a:r>
              <a:rPr lang="en-US" dirty="0" smtClean="0"/>
              <a:t>South Carolina scholarships </a:t>
            </a:r>
            <a:endParaRPr lang="en-US" dirty="0"/>
          </a:p>
        </p:txBody>
      </p:sp>
      <p:pic>
        <p:nvPicPr>
          <p:cNvPr id="1026" name="Picture 2" descr="Scholarships Graphic 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1560" y="2350842"/>
            <a:ext cx="6869845" cy="42624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0614" y="1480312"/>
            <a:ext cx="8979877" cy="646331"/>
          </a:xfrm>
          <a:prstGeom prst="rect">
            <a:avLst/>
          </a:prstGeom>
        </p:spPr>
        <p:txBody>
          <a:bodyPr wrap="square">
            <a:spAutoFit/>
          </a:bodyPr>
          <a:lstStyle/>
          <a:p>
            <a:pPr lvl="1"/>
            <a:r>
              <a:rPr lang="en-US" dirty="0"/>
              <a:t>This link gives more detailed information about each </a:t>
            </a:r>
            <a:r>
              <a:rPr lang="en-US" dirty="0" smtClean="0"/>
              <a:t>scholarship</a:t>
            </a:r>
          </a:p>
          <a:p>
            <a:pPr lvl="1"/>
            <a:r>
              <a:rPr lang="en-US" dirty="0" smtClean="0">
                <a:hlinkClick r:id="rId3"/>
              </a:rPr>
              <a:t>https</a:t>
            </a:r>
            <a:r>
              <a:rPr lang="en-US" dirty="0">
                <a:hlinkClick r:id="rId3"/>
              </a:rPr>
              <a:t>://www.che.sc.gov/students-families-and-military/scholarships-and-grants-sc-residents</a:t>
            </a:r>
            <a:endParaRPr lang="en-US" dirty="0"/>
          </a:p>
        </p:txBody>
      </p:sp>
    </p:spTree>
    <p:extLst>
      <p:ext uri="{BB962C8B-B14F-4D97-AF65-F5344CB8AC3E}">
        <p14:creationId xmlns:p14="http://schemas.microsoft.com/office/powerpoint/2010/main" val="1991273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0" y="303862"/>
            <a:ext cx="9720072" cy="1499616"/>
          </a:xfrm>
        </p:spPr>
        <p:txBody>
          <a:bodyPr/>
          <a:lstStyle/>
          <a:p>
            <a:pPr algn="ctr"/>
            <a:r>
              <a:rPr lang="en-US" dirty="0" smtClean="0"/>
              <a:t>South Carolina scholarships </a:t>
            </a:r>
            <a:endParaRPr lang="en-US" dirty="0"/>
          </a:p>
        </p:txBody>
      </p:sp>
      <p:pic>
        <p:nvPicPr>
          <p:cNvPr id="2050" name="Picture 2" descr="Scholarships Graphics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291" y="1609514"/>
            <a:ext cx="8979077" cy="491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0" y="303862"/>
            <a:ext cx="9720072" cy="1499616"/>
          </a:xfrm>
        </p:spPr>
        <p:txBody>
          <a:bodyPr/>
          <a:lstStyle/>
          <a:p>
            <a:pPr algn="ctr"/>
            <a:r>
              <a:rPr lang="en-US" dirty="0" smtClean="0"/>
              <a:t>Helpful Resources</a:t>
            </a:r>
            <a:endParaRPr lang="en-US" dirty="0"/>
          </a:p>
        </p:txBody>
      </p:sp>
      <p:sp>
        <p:nvSpPr>
          <p:cNvPr id="3" name="Content Placeholder 2"/>
          <p:cNvSpPr>
            <a:spLocks noGrp="1"/>
          </p:cNvSpPr>
          <p:nvPr>
            <p:ph idx="1"/>
          </p:nvPr>
        </p:nvSpPr>
        <p:spPr/>
        <p:txBody>
          <a:bodyPr/>
          <a:lstStyle/>
          <a:p>
            <a:pPr lvl="1"/>
            <a:r>
              <a:rPr lang="en-US" dirty="0" smtClean="0"/>
              <a:t>Here are a few other helpful pamphlets that discuss Financial Aid and a checklist for each year 9</a:t>
            </a:r>
            <a:r>
              <a:rPr lang="en-US" baseline="30000" dirty="0" smtClean="0"/>
              <a:t>th</a:t>
            </a:r>
            <a:r>
              <a:rPr lang="en-US" dirty="0" smtClean="0"/>
              <a:t>-12</a:t>
            </a:r>
            <a:r>
              <a:rPr lang="en-US" baseline="30000" dirty="0" smtClean="0"/>
              <a:t>th</a:t>
            </a:r>
            <a:r>
              <a:rPr lang="en-US" dirty="0" smtClean="0"/>
              <a:t> </a:t>
            </a:r>
          </a:p>
          <a:p>
            <a:pPr lvl="2"/>
            <a:r>
              <a:rPr lang="en-US" dirty="0">
                <a:hlinkClick r:id="rId2"/>
              </a:rPr>
              <a:t>https://</a:t>
            </a:r>
            <a:r>
              <a:rPr lang="en-US" dirty="0" smtClean="0">
                <a:hlinkClick r:id="rId2"/>
              </a:rPr>
              <a:t>www.gafutures.org/media/1ejdateg/fy24_paying-for-college_digital.pdf</a:t>
            </a:r>
            <a:endParaRPr lang="en-US" dirty="0" smtClean="0"/>
          </a:p>
          <a:p>
            <a:pPr lvl="2"/>
            <a:r>
              <a:rPr lang="en-US" dirty="0">
                <a:hlinkClick r:id="rId3"/>
              </a:rPr>
              <a:t>https://</a:t>
            </a:r>
            <a:r>
              <a:rPr lang="en-US" dirty="0" smtClean="0">
                <a:hlinkClick r:id="rId3"/>
              </a:rPr>
              <a:t>www.gafutures.org/media/jeejxxcu/9th-10th-grade-checklist-fy24_digital.pdf</a:t>
            </a:r>
            <a:endParaRPr lang="en-US" dirty="0" smtClean="0"/>
          </a:p>
          <a:p>
            <a:pPr lvl="2"/>
            <a:r>
              <a:rPr lang="en-US" dirty="0">
                <a:hlinkClick r:id="rId4"/>
              </a:rPr>
              <a:t>https://</a:t>
            </a:r>
            <a:r>
              <a:rPr lang="en-US" dirty="0" smtClean="0">
                <a:hlinkClick r:id="rId4"/>
              </a:rPr>
              <a:t>www.gafutures.org/media/s5rfkiy4/11th-12th-grade-checklist-fy24_digital.pdf</a:t>
            </a:r>
            <a:endParaRPr lang="en-US" dirty="0" smtClean="0"/>
          </a:p>
          <a:p>
            <a:pPr lvl="2"/>
            <a:endParaRPr lang="en-US" dirty="0" smtClean="0"/>
          </a:p>
          <a:p>
            <a:pPr lvl="1">
              <a:buClr>
                <a:srgbClr val="1CADE4"/>
              </a:buClr>
            </a:pPr>
            <a:r>
              <a:rPr lang="en-US" dirty="0" smtClean="0">
                <a:solidFill>
                  <a:prstClr val="black"/>
                </a:solidFill>
              </a:rPr>
              <a:t>This pamphlet is a College and Career Guide! It </a:t>
            </a:r>
            <a:r>
              <a:rPr lang="en-US" dirty="0"/>
              <a:t>provides information, tools and resources to help make getting ready for college and future careers in Georgia easier. </a:t>
            </a:r>
            <a:r>
              <a:rPr lang="en-US" dirty="0" smtClean="0"/>
              <a:t>Here is </a:t>
            </a:r>
            <a:r>
              <a:rPr lang="en-US" dirty="0"/>
              <a:t>the link: </a:t>
            </a:r>
            <a:r>
              <a:rPr lang="en-US" dirty="0">
                <a:hlinkClick r:id="rId5" action="ppaction://hlinkfile"/>
              </a:rPr>
              <a:t>file:///C:/</a:t>
            </a:r>
            <a:r>
              <a:rPr lang="en-US" dirty="0" smtClean="0">
                <a:hlinkClick r:id="rId5" action="ppaction://hlinkfile"/>
              </a:rPr>
              <a:t>Users/jreed/Downloads/GAfutures%20Guide%20FY24%20DIGITAL.pdf</a:t>
            </a:r>
            <a:endParaRPr lang="en-US" dirty="0" smtClean="0"/>
          </a:p>
          <a:p>
            <a:pPr lvl="1">
              <a:buClr>
                <a:srgbClr val="1CADE4"/>
              </a:buClr>
            </a:pPr>
            <a:endParaRPr lang="en-US" dirty="0">
              <a:solidFill>
                <a:prstClr val="black"/>
              </a:solidFill>
            </a:endParaRPr>
          </a:p>
          <a:p>
            <a:pPr lvl="2"/>
            <a:endParaRPr lang="en-US" dirty="0"/>
          </a:p>
        </p:txBody>
      </p:sp>
    </p:spTree>
    <p:extLst>
      <p:ext uri="{BB962C8B-B14F-4D97-AF65-F5344CB8AC3E}">
        <p14:creationId xmlns:p14="http://schemas.microsoft.com/office/powerpoint/2010/main" val="771016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Email miss Reed</a:t>
            </a:r>
            <a:br>
              <a:rPr lang="en-US" dirty="0" smtClean="0"/>
            </a:br>
            <a:r>
              <a:rPr lang="en-US" dirty="0" smtClean="0"/>
              <a:t>jreed@curtisbaptist.org</a:t>
            </a:r>
            <a:endParaRPr lang="en-US" dirty="0"/>
          </a:p>
        </p:txBody>
      </p:sp>
      <p:pic>
        <p:nvPicPr>
          <p:cNvPr id="3074" name="Picture 2" descr="Questions Images – Browse 1,276,090 Stock Photos, Vectors, and Video |  Adobe Stock"/>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7498" r="3749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2014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Dual enrollment facts</a:t>
            </a:r>
            <a:endParaRPr lang="en-US" dirty="0"/>
          </a:p>
        </p:txBody>
      </p:sp>
      <p:sp>
        <p:nvSpPr>
          <p:cNvPr id="3" name="Content Placeholder 2"/>
          <p:cNvSpPr>
            <a:spLocks noGrp="1"/>
          </p:cNvSpPr>
          <p:nvPr>
            <p:ph idx="1"/>
          </p:nvPr>
        </p:nvSpPr>
        <p:spPr>
          <a:xfrm>
            <a:off x="369278" y="1664677"/>
            <a:ext cx="11641014" cy="4958861"/>
          </a:xfrm>
        </p:spPr>
        <p:txBody>
          <a:bodyPr>
            <a:normAutofit fontScale="92500" lnSpcReduction="20000"/>
          </a:bodyPr>
          <a:lstStyle/>
          <a:p>
            <a:pPr lvl="1">
              <a:buClr>
                <a:schemeClr val="tx1"/>
              </a:buClr>
            </a:pPr>
            <a:r>
              <a:rPr lang="en-US" sz="3600" dirty="0" smtClean="0"/>
              <a:t>Students are eligible their 11</a:t>
            </a:r>
            <a:r>
              <a:rPr lang="en-US" sz="3600" baseline="30000" dirty="0" smtClean="0"/>
              <a:t>th</a:t>
            </a:r>
            <a:r>
              <a:rPr lang="en-US" sz="3600" dirty="0" smtClean="0"/>
              <a:t> and 12</a:t>
            </a:r>
            <a:r>
              <a:rPr lang="en-US" sz="3600" baseline="30000" dirty="0" smtClean="0"/>
              <a:t>th</a:t>
            </a:r>
            <a:r>
              <a:rPr lang="en-US" sz="3600" dirty="0" smtClean="0"/>
              <a:t> </a:t>
            </a:r>
            <a:r>
              <a:rPr lang="en-US" sz="3600" dirty="0" smtClean="0"/>
              <a:t>grade year</a:t>
            </a:r>
            <a:endParaRPr lang="en-US" sz="3600" dirty="0" smtClean="0"/>
          </a:p>
          <a:p>
            <a:pPr lvl="1">
              <a:buClrTx/>
            </a:pPr>
            <a:r>
              <a:rPr lang="en-US" sz="3600" dirty="0" smtClean="0"/>
              <a:t>The state will pay for up to 30 semester hours or 45 quarter hours (Augusta University is done by semesters where Georgia Military College is done by quarters)</a:t>
            </a:r>
          </a:p>
          <a:p>
            <a:pPr lvl="1">
              <a:buClrTx/>
            </a:pPr>
            <a:r>
              <a:rPr lang="en-US" sz="3600" dirty="0" smtClean="0"/>
              <a:t>Dual Enrollment courses are weighted, meaning the class will be out of a 5.0 instead of out of a typical 4.0. This gives the students GPA a boost.</a:t>
            </a:r>
          </a:p>
          <a:p>
            <a:pPr lvl="1">
              <a:buClrTx/>
            </a:pPr>
            <a:r>
              <a:rPr lang="en-US" sz="3600" dirty="0" smtClean="0"/>
              <a:t>Dual Enrollment classes meet HOPE Rigor Requirements </a:t>
            </a:r>
          </a:p>
          <a:p>
            <a:pPr lvl="1"/>
            <a:endParaRPr lang="en-US" dirty="0"/>
          </a:p>
        </p:txBody>
      </p:sp>
    </p:spTree>
    <p:extLst>
      <p:ext uri="{BB962C8B-B14F-4D97-AF65-F5344CB8AC3E}">
        <p14:creationId xmlns:p14="http://schemas.microsoft.com/office/powerpoint/2010/main" val="57164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Classes are offered through:</a:t>
            </a:r>
            <a:endParaRPr lang="en-US" dirty="0"/>
          </a:p>
        </p:txBody>
      </p:sp>
      <p:sp>
        <p:nvSpPr>
          <p:cNvPr id="3" name="Content Placeholder 2"/>
          <p:cNvSpPr>
            <a:spLocks noGrp="1"/>
          </p:cNvSpPr>
          <p:nvPr>
            <p:ph idx="1"/>
          </p:nvPr>
        </p:nvSpPr>
        <p:spPr/>
        <p:txBody>
          <a:bodyPr>
            <a:normAutofit fontScale="92500" lnSpcReduction="20000"/>
          </a:bodyPr>
          <a:lstStyle/>
          <a:p>
            <a:pPr>
              <a:buClrTx/>
              <a:buFont typeface="Arial" panose="020B0604020202020204" pitchFamily="34" charset="0"/>
              <a:buChar char="•"/>
            </a:pPr>
            <a:r>
              <a:rPr lang="en-US" sz="3200" dirty="0" smtClean="0"/>
              <a:t>Augusta University</a:t>
            </a:r>
          </a:p>
          <a:p>
            <a:pPr>
              <a:buClrTx/>
              <a:buFont typeface="Arial" panose="020B0604020202020204" pitchFamily="34" charset="0"/>
              <a:buChar char="•"/>
            </a:pPr>
            <a:r>
              <a:rPr lang="en-US" sz="3200" dirty="0" smtClean="0"/>
              <a:t>Georgia Military College</a:t>
            </a:r>
          </a:p>
          <a:p>
            <a:endParaRPr lang="en-US" sz="3200" dirty="0"/>
          </a:p>
          <a:p>
            <a:r>
              <a:rPr lang="en-US" sz="3200" dirty="0" smtClean="0"/>
              <a:t>**If a student wants to take Dual Enrollment courses at a South Carolina college, they can, however, they will not be paid for by the state of Georgia. </a:t>
            </a:r>
            <a:r>
              <a:rPr lang="en-US" sz="3200" dirty="0" smtClean="0"/>
              <a:t>South </a:t>
            </a:r>
            <a:r>
              <a:rPr lang="en-US" sz="3200" dirty="0" smtClean="0"/>
              <a:t>Carolina does offer the courses at a discounted rate. </a:t>
            </a:r>
            <a:endParaRPr lang="en-US" sz="3200" dirty="0"/>
          </a:p>
        </p:txBody>
      </p:sp>
    </p:spTree>
    <p:extLst>
      <p:ext uri="{BB962C8B-B14F-4D97-AF65-F5344CB8AC3E}">
        <p14:creationId xmlns:p14="http://schemas.microsoft.com/office/powerpoint/2010/main" val="363376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Places to take classes:</a:t>
            </a:r>
            <a:endParaRPr lang="en-US" dirty="0"/>
          </a:p>
        </p:txBody>
      </p:sp>
      <p:sp>
        <p:nvSpPr>
          <p:cNvPr id="3" name="Content Placeholder 2"/>
          <p:cNvSpPr>
            <a:spLocks noGrp="1"/>
          </p:cNvSpPr>
          <p:nvPr>
            <p:ph idx="1"/>
          </p:nvPr>
        </p:nvSpPr>
        <p:spPr/>
        <p:txBody>
          <a:bodyPr>
            <a:normAutofit fontScale="92500" lnSpcReduction="10000"/>
          </a:bodyPr>
          <a:lstStyle/>
          <a:p>
            <a:pPr>
              <a:buClrTx/>
              <a:buFont typeface="Arial" panose="020B0604020202020204" pitchFamily="34" charset="0"/>
              <a:buChar char="•"/>
            </a:pPr>
            <a:r>
              <a:rPr lang="en-US" sz="3600" dirty="0" smtClean="0"/>
              <a:t>Online here at Curtis Baptist</a:t>
            </a:r>
          </a:p>
          <a:p>
            <a:pPr>
              <a:buClrTx/>
              <a:buFont typeface="Arial" panose="020B0604020202020204" pitchFamily="34" charset="0"/>
              <a:buChar char="•"/>
            </a:pPr>
            <a:r>
              <a:rPr lang="en-US" sz="3600" dirty="0" smtClean="0"/>
              <a:t>On campus at Augusta University or Georgia Military college</a:t>
            </a:r>
          </a:p>
          <a:p>
            <a:pPr lvl="1">
              <a:buClrTx/>
              <a:buFont typeface="Arial" panose="020B0604020202020204" pitchFamily="34" charset="0"/>
              <a:buChar char="•"/>
            </a:pPr>
            <a:r>
              <a:rPr lang="en-US" sz="3600" dirty="0" smtClean="0"/>
              <a:t>If they decide to do the class on campus, they will need to work with Miss Reed to find the best time.</a:t>
            </a:r>
            <a:endParaRPr lang="en-US" sz="3600" dirty="0"/>
          </a:p>
        </p:txBody>
      </p:sp>
    </p:spTree>
    <p:extLst>
      <p:ext uri="{BB962C8B-B14F-4D97-AF65-F5344CB8AC3E}">
        <p14:creationId xmlns:p14="http://schemas.microsoft.com/office/powerpoint/2010/main" val="222651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process: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Meet with Miss Reed to see if they are eligible based on GPA requirement of 3.25</a:t>
            </a:r>
          </a:p>
          <a:p>
            <a:pPr>
              <a:buFont typeface="Arial" panose="020B0604020202020204" pitchFamily="34" charset="0"/>
              <a:buChar char="•"/>
            </a:pPr>
            <a:r>
              <a:rPr lang="en-US" dirty="0" smtClean="0"/>
              <a:t>Apply to the college</a:t>
            </a:r>
          </a:p>
          <a:p>
            <a:pPr>
              <a:buFont typeface="Arial" panose="020B0604020202020204" pitchFamily="34" charset="0"/>
              <a:buChar char="•"/>
            </a:pPr>
            <a:r>
              <a:rPr lang="en-US" dirty="0" smtClean="0"/>
              <a:t>Miss Reed will send transcript to the college</a:t>
            </a:r>
          </a:p>
          <a:p>
            <a:pPr>
              <a:buFont typeface="Arial" panose="020B0604020202020204" pitchFamily="34" charset="0"/>
              <a:buChar char="•"/>
            </a:pPr>
            <a:r>
              <a:rPr lang="en-US" dirty="0" smtClean="0"/>
              <a:t>Complete funding application for dual enrollment through </a:t>
            </a:r>
            <a:r>
              <a:rPr lang="en-US" dirty="0" err="1" smtClean="0"/>
              <a:t>GAFutures</a:t>
            </a:r>
            <a:endParaRPr lang="en-US" dirty="0" smtClean="0"/>
          </a:p>
          <a:p>
            <a:pPr>
              <a:buFont typeface="Arial" panose="020B0604020202020204" pitchFamily="34" charset="0"/>
              <a:buChar char="•"/>
            </a:pPr>
            <a:r>
              <a:rPr lang="en-US" dirty="0" smtClean="0"/>
              <a:t>Attend orientation at the college</a:t>
            </a:r>
          </a:p>
          <a:p>
            <a:pPr>
              <a:buFont typeface="Arial" panose="020B0604020202020204" pitchFamily="34" charset="0"/>
              <a:buChar char="•"/>
            </a:pPr>
            <a:r>
              <a:rPr lang="en-US" dirty="0" smtClean="0"/>
              <a:t>Register for classes with the college the first semester or quarter. After the first semester or quarter, they will get with Miss Reed to get registered for other semesters and quarters. </a:t>
            </a:r>
          </a:p>
        </p:txBody>
      </p:sp>
    </p:spTree>
    <p:extLst>
      <p:ext uri="{BB962C8B-B14F-4D97-AF65-F5344CB8AC3E}">
        <p14:creationId xmlns:p14="http://schemas.microsoft.com/office/powerpoint/2010/main" val="4072350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Things to consider:</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Grades and assignments come from college professors and have set deadlines, very little grace given for late assignments</a:t>
            </a:r>
          </a:p>
          <a:p>
            <a:pPr>
              <a:buFont typeface="Arial" panose="020B0604020202020204" pitchFamily="34" charset="0"/>
              <a:buChar char="•"/>
            </a:pPr>
            <a:r>
              <a:rPr lang="en-US" dirty="0" smtClean="0"/>
              <a:t>Miss Reed is not always aware of student performance. Student must take responsibility to make sure they are turning in their work. </a:t>
            </a:r>
          </a:p>
          <a:p>
            <a:pPr>
              <a:buFont typeface="Arial" panose="020B0604020202020204" pitchFamily="34" charset="0"/>
              <a:buChar char="•"/>
            </a:pPr>
            <a:r>
              <a:rPr lang="en-US" dirty="0" smtClean="0"/>
              <a:t>Students must come to Miss Reed if they are struggling and need help</a:t>
            </a:r>
          </a:p>
          <a:p>
            <a:pPr>
              <a:buFont typeface="Arial" panose="020B0604020202020204" pitchFamily="34" charset="0"/>
              <a:buChar char="•"/>
            </a:pPr>
            <a:r>
              <a:rPr lang="en-US" dirty="0" smtClean="0"/>
              <a:t>Students will be seen as college students by the college professors. Meaning they have to take the lead in communicating with the professor if they have questions or concerns</a:t>
            </a:r>
          </a:p>
          <a:p>
            <a:pPr>
              <a:buFont typeface="Arial" panose="020B0604020202020204" pitchFamily="34" charset="0"/>
              <a:buChar char="•"/>
            </a:pPr>
            <a:r>
              <a:rPr lang="en-US" dirty="0" smtClean="0"/>
              <a:t>If they fail or drop a class, the state will not pay for them to retake the course. This could also cause them to be </a:t>
            </a:r>
            <a:r>
              <a:rPr lang="en-US" dirty="0" smtClean="0"/>
              <a:t>short </a:t>
            </a:r>
            <a:r>
              <a:rPr lang="en-US" dirty="0" smtClean="0"/>
              <a:t>a credit for graduation. </a:t>
            </a:r>
          </a:p>
        </p:txBody>
      </p:sp>
    </p:spTree>
    <p:extLst>
      <p:ext uri="{BB962C8B-B14F-4D97-AF65-F5344CB8AC3E}">
        <p14:creationId xmlns:p14="http://schemas.microsoft.com/office/powerpoint/2010/main" val="422721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Choosing classes:</a:t>
            </a:r>
            <a:endParaRPr lang="en-US"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3600" dirty="0" smtClean="0"/>
              <a:t>Students will meet with Miss Reed to pick the appropriate classes for graduation. </a:t>
            </a:r>
          </a:p>
          <a:p>
            <a:pPr>
              <a:buFont typeface="Arial" panose="020B0604020202020204" pitchFamily="34" charset="0"/>
              <a:buChar char="•"/>
            </a:pPr>
            <a:r>
              <a:rPr lang="en-US" sz="3600" dirty="0" smtClean="0"/>
              <a:t>Students will discuss with Miss Reed about major options in college. This will help guide what classes they need to take to go towards that major.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883326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7" y="1456888"/>
            <a:ext cx="10353762" cy="3424859"/>
          </a:xfrm>
        </p:spPr>
        <p:txBody>
          <a:bodyPr>
            <a:normAutofit/>
          </a:bodyPr>
          <a:lstStyle/>
          <a:p>
            <a:r>
              <a:rPr lang="en-US" sz="5400" dirty="0" smtClean="0"/>
              <a:t>Applying to college</a:t>
            </a:r>
            <a:endParaRPr lang="en-US" sz="5400" dirty="0"/>
          </a:p>
        </p:txBody>
      </p:sp>
    </p:spTree>
    <p:extLst>
      <p:ext uri="{BB962C8B-B14F-4D97-AF65-F5344CB8AC3E}">
        <p14:creationId xmlns:p14="http://schemas.microsoft.com/office/powerpoint/2010/main" val="69635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1461</TotalTime>
  <Words>1445</Words>
  <Application>Microsoft Office PowerPoint</Application>
  <PresentationFormat>Widescreen</PresentationFormat>
  <Paragraphs>148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Bookman Old Style</vt:lpstr>
      <vt:lpstr>Helvetica Neue</vt:lpstr>
      <vt:lpstr>Rockwell</vt:lpstr>
      <vt:lpstr>Damask</vt:lpstr>
      <vt:lpstr> Dual enrollment college application process financial aid </vt:lpstr>
      <vt:lpstr>What is dual enrollment??</vt:lpstr>
      <vt:lpstr>Dual enrollment facts</vt:lpstr>
      <vt:lpstr>Classes are offered through:</vt:lpstr>
      <vt:lpstr>Places to take classes:</vt:lpstr>
      <vt:lpstr>Application process:</vt:lpstr>
      <vt:lpstr>Things to consider:</vt:lpstr>
      <vt:lpstr>Choosing classes:</vt:lpstr>
      <vt:lpstr>Applying to college</vt:lpstr>
      <vt:lpstr>When should I start applying?</vt:lpstr>
      <vt:lpstr>What is a good starting point for this process?</vt:lpstr>
      <vt:lpstr>How many colleges should I apply to?</vt:lpstr>
      <vt:lpstr>What is the difference between the types of admission?</vt:lpstr>
      <vt:lpstr>Plan&amp;Pay4College</vt:lpstr>
      <vt:lpstr>PowerPoint Presentation</vt:lpstr>
      <vt:lpstr>ACT and SAT Testing at Curtis</vt:lpstr>
      <vt:lpstr>ACT Testing</vt:lpstr>
      <vt:lpstr>SAT Testing</vt:lpstr>
      <vt:lpstr>ACT/SAT Superscoring</vt:lpstr>
      <vt:lpstr>Financial Aid</vt:lpstr>
      <vt:lpstr>Financial aid</vt:lpstr>
      <vt:lpstr>HOPE Scholarship</vt:lpstr>
      <vt:lpstr>South Carolina scholarships </vt:lpstr>
      <vt:lpstr>South Carolina scholarships </vt:lpstr>
      <vt:lpstr>Helpful Resources</vt:lpstr>
      <vt:lpstr>Email miss Reed jreed@curtisbaptist.org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college financial aid</dc:title>
  <dc:creator>jreed</dc:creator>
  <cp:lastModifiedBy>jreed</cp:lastModifiedBy>
  <cp:revision>25</cp:revision>
  <dcterms:created xsi:type="dcterms:W3CDTF">2024-08-21T16:56:39Z</dcterms:created>
  <dcterms:modified xsi:type="dcterms:W3CDTF">2024-08-22T19:51:26Z</dcterms:modified>
</cp:coreProperties>
</file>